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13" autoAdjust="0"/>
  </p:normalViewPr>
  <p:slideViewPr>
    <p:cSldViewPr snapToGrid="0">
      <p:cViewPr varScale="1">
        <p:scale>
          <a:sx n="72" d="100"/>
          <a:sy n="72" d="100"/>
        </p:scale>
        <p:origin x="15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quar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uroboros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eincarnation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Droste</a:t>
            </a:r>
            <a:r>
              <a:rPr lang="en-US" dirty="0"/>
              <a:t> effect is a visual example of what we are going to discuss today. </a:t>
            </a:r>
          </a:p>
          <a:p>
            <a:r>
              <a:rPr lang="en-US" dirty="0"/>
              <a:t>18</a:t>
            </a:r>
            <a:r>
              <a:rPr lang="en-US" baseline="30000" dirty="0"/>
              <a:t>th</a:t>
            </a:r>
            <a:r>
              <a:rPr lang="en-US" dirty="0"/>
              <a:t>/19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  <a:r>
              <a:rPr lang="en-US"/>
              <a:t>satire magazine.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987 98 9</a:t>
            </a:r>
          </a:p>
          <a:p>
            <a:r>
              <a:rPr lang="en-US" dirty="0"/>
              <a:t>Nine</a:t>
            </a:r>
          </a:p>
          <a:p>
            <a:r>
              <a:rPr lang="en-US" dirty="0"/>
              <a:t>Eight</a:t>
            </a:r>
          </a:p>
          <a:p>
            <a:r>
              <a:rPr lang="en-US" dirty="0"/>
              <a:t>Seven</a:t>
            </a:r>
          </a:p>
          <a:p>
            <a:r>
              <a:rPr lang="en-US" dirty="0"/>
              <a:t>What if we left out the check for number &lt; 10. What would happen? That’s right </a:t>
            </a:r>
            <a:r>
              <a:rPr lang="en-US" dirty="0" err="1"/>
              <a:t>stackoverflow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 tiling with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 tooltip="Square"/>
              </a:rPr>
              <a:t>squares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whose side lengths are successive Fibonacci numbers: 1, 1, 2, 3, 5, 8, 13 and 21.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Core of the method definition must be if-else statement/branching statement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One/more branches should include recursive invocation of the method (make the problem smaller)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One/more branches should not include a recursive innovation (get out of the maze-like Celebration Florida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); base case(s), stopping case(s)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3B3"/>
                </a:solidFill>
                <a:effectLst/>
              </a:rPr>
              <a:t>// instead of more than one base case, more than one recursive case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33B3"/>
                </a:solidFill>
                <a:effectLst/>
              </a:rPr>
              <a:t>private static int </a:t>
            </a:r>
            <a:r>
              <a:rPr lang="en-US" dirty="0" err="1">
                <a:solidFill>
                  <a:srgbClr val="00627A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33B3"/>
                </a:solidFill>
                <a:effectLst/>
              </a:rPr>
              <a:t>long </a:t>
            </a:r>
            <a:r>
              <a:rPr lang="en-US" dirty="0">
                <a:solidFill>
                  <a:srgbClr val="000000"/>
                </a:solidFill>
                <a:effectLst/>
              </a:rPr>
              <a:t>value</a:t>
            </a:r>
            <a:r>
              <a:rPr lang="en-US" dirty="0">
                <a:solidFill>
                  <a:srgbClr val="080808"/>
                </a:solidFill>
                <a:effectLst/>
              </a:rPr>
              <a:t>) {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if 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) {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; </a:t>
            </a:r>
            <a:r>
              <a:rPr lang="en-US" i="1" dirty="0">
                <a:solidFill>
                  <a:srgbClr val="8C8C8C"/>
                </a:solidFill>
                <a:effectLst/>
              </a:rPr>
              <a:t>// base case, not a real zero in number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</a:t>
            </a:r>
            <a:r>
              <a:rPr lang="en-US" dirty="0">
                <a:solidFill>
                  <a:srgbClr val="080808"/>
                </a:solidFill>
                <a:effectLst/>
              </a:rPr>
              <a:t>}</a:t>
            </a:r>
            <a:r>
              <a:rPr lang="en-US" dirty="0">
                <a:solidFill>
                  <a:srgbClr val="0033B3"/>
                </a:solidFill>
                <a:effectLst/>
              </a:rPr>
              <a:t>else if 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% </a:t>
            </a:r>
            <a:r>
              <a:rPr lang="en-US" dirty="0">
                <a:solidFill>
                  <a:srgbClr val="1750EB"/>
                </a:solidFill>
                <a:effectLst/>
              </a:rPr>
              <a:t>10 </a:t>
            </a:r>
            <a:r>
              <a:rPr lang="en-US" dirty="0">
                <a:solidFill>
                  <a:srgbClr val="080808"/>
                </a:solidFill>
                <a:effectLst/>
              </a:rPr>
              <a:t>== </a:t>
            </a:r>
            <a:r>
              <a:rPr lang="en-US" dirty="0">
                <a:solidFill>
                  <a:srgbClr val="1750EB"/>
                </a:solidFill>
                <a:effectLst/>
              </a:rPr>
              <a:t>0</a:t>
            </a:r>
            <a:r>
              <a:rPr lang="en-US" dirty="0">
                <a:solidFill>
                  <a:srgbClr val="080808"/>
                </a:solidFill>
                <a:effectLst/>
              </a:rPr>
              <a:t>) { </a:t>
            </a:r>
            <a:r>
              <a:rPr lang="en-US" i="1" dirty="0">
                <a:solidFill>
                  <a:srgbClr val="8C8C8C"/>
                </a:solidFill>
                <a:effectLst/>
              </a:rPr>
              <a:t>// reduction step, case 1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1 </a:t>
            </a:r>
            <a:r>
              <a:rPr lang="en-US" dirty="0">
                <a:solidFill>
                  <a:srgbClr val="080808"/>
                </a:solidFill>
                <a:effectLst/>
              </a:rPr>
              <a:t>+ </a:t>
            </a:r>
            <a:r>
              <a:rPr lang="en-US" i="1" dirty="0" err="1">
                <a:solidFill>
                  <a:srgbClr val="080808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/ </a:t>
            </a:r>
            <a:r>
              <a:rPr lang="en-US" dirty="0">
                <a:solidFill>
                  <a:srgbClr val="1750EB"/>
                </a:solidFill>
                <a:effectLst/>
              </a:rPr>
              <a:t>10</a:t>
            </a:r>
            <a:r>
              <a:rPr lang="en-US" dirty="0">
                <a:solidFill>
                  <a:srgbClr val="080808"/>
                </a:solidFill>
                <a:effectLst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</a:t>
            </a:r>
            <a:r>
              <a:rPr lang="en-US" dirty="0">
                <a:solidFill>
                  <a:srgbClr val="0033B3"/>
                </a:solidFill>
                <a:effectLst/>
              </a:rPr>
              <a:t>else </a:t>
            </a:r>
            <a:r>
              <a:rPr lang="en-US" dirty="0">
                <a:solidFill>
                  <a:srgbClr val="080808"/>
                </a:solidFill>
                <a:effectLst/>
              </a:rPr>
              <a:t>{ </a:t>
            </a:r>
            <a:r>
              <a:rPr lang="en-US" i="1" dirty="0">
                <a:solidFill>
                  <a:srgbClr val="8C8C8C"/>
                </a:solidFill>
                <a:effectLst/>
              </a:rPr>
              <a:t>// reduction step case 2</a:t>
            </a:r>
            <a:br>
              <a:rPr lang="en-US" i="1" dirty="0">
                <a:solidFill>
                  <a:srgbClr val="8C8C8C"/>
                </a:solidFill>
                <a:effectLst/>
              </a:rPr>
            </a:br>
            <a:r>
              <a:rPr lang="en-US" i="1" dirty="0">
                <a:solidFill>
                  <a:srgbClr val="8C8C8C"/>
                </a:solidFill>
                <a:effectLst/>
              </a:rPr>
              <a:t>            </a:t>
            </a:r>
            <a:r>
              <a:rPr lang="en-US" dirty="0">
                <a:solidFill>
                  <a:srgbClr val="0033B3"/>
                </a:solidFill>
                <a:effectLst/>
              </a:rPr>
              <a:t>return </a:t>
            </a:r>
            <a:r>
              <a:rPr lang="en-US" dirty="0">
                <a:solidFill>
                  <a:srgbClr val="1750EB"/>
                </a:solidFill>
                <a:effectLst/>
              </a:rPr>
              <a:t>0 </a:t>
            </a:r>
            <a:r>
              <a:rPr lang="en-US" dirty="0">
                <a:solidFill>
                  <a:srgbClr val="080808"/>
                </a:solidFill>
                <a:effectLst/>
              </a:rPr>
              <a:t>+ </a:t>
            </a:r>
            <a:r>
              <a:rPr lang="en-US" i="1" dirty="0" err="1">
                <a:solidFill>
                  <a:srgbClr val="080808"/>
                </a:solidFill>
                <a:effectLst/>
              </a:rPr>
              <a:t>countNumberOfZeros</a:t>
            </a:r>
            <a:r>
              <a:rPr lang="en-US" dirty="0">
                <a:solidFill>
                  <a:srgbClr val="080808"/>
                </a:solidFill>
                <a:effectLst/>
              </a:rPr>
              <a:t>(</a:t>
            </a:r>
            <a:r>
              <a:rPr lang="en-US" dirty="0">
                <a:solidFill>
                  <a:srgbClr val="000000"/>
                </a:solidFill>
                <a:effectLst/>
              </a:rPr>
              <a:t>value </a:t>
            </a:r>
            <a:r>
              <a:rPr lang="en-US" dirty="0">
                <a:solidFill>
                  <a:srgbClr val="080808"/>
                </a:solidFill>
                <a:effectLst/>
              </a:rPr>
              <a:t>/ </a:t>
            </a:r>
            <a:r>
              <a:rPr lang="en-US" dirty="0">
                <a:solidFill>
                  <a:srgbClr val="1750EB"/>
                </a:solidFill>
                <a:effectLst/>
              </a:rPr>
              <a:t>10</a:t>
            </a:r>
            <a:r>
              <a:rPr lang="en-US" dirty="0">
                <a:solidFill>
                  <a:srgbClr val="080808"/>
                </a:solidFill>
                <a:effectLst/>
              </a:rPr>
              <a:t>);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    }</a:t>
            </a:r>
            <a:br>
              <a:rPr lang="en-US" dirty="0">
                <a:solidFill>
                  <a:srgbClr val="080808"/>
                </a:solidFill>
                <a:effectLst/>
              </a:rPr>
            </a:br>
            <a:r>
              <a:rPr lang="en-US" dirty="0">
                <a:solidFill>
                  <a:srgbClr val="080808"/>
                </a:solidFill>
                <a:effectLst/>
              </a:rPr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cut, 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in"/>
              </a:rPr>
              <a:t>/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inherit"/>
              </a:rPr>
              <a:t>4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removed, where </a:t>
            </a:r>
            <a:r>
              <a:rPr lang="en-US" b="0" i="0" u="none" strike="noStrike" dirty="0">
                <a:solidFill>
                  <a:srgbClr val="232629"/>
                </a:solidFill>
                <a:effectLst/>
                <a:latin typeface="MathJax_Math-italic"/>
              </a:rPr>
              <a:t>x</a:t>
            </a:r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 is the original triangle’s area</a:t>
            </a:r>
          </a:p>
          <a:p>
            <a:r>
              <a:rPr lang="en-US" b="0" i="0" dirty="0">
                <a:solidFill>
                  <a:srgbClr val="232629"/>
                </a:solidFill>
                <a:effectLst/>
                <a:latin typeface="Georgia" panose="02040502050405020303" pitchFamily="18" charset="0"/>
              </a:rPr>
              <a:t>Second cut 3x/16 is removed</a:t>
            </a:r>
            <a:endParaRPr lang="en-US" dirty="0"/>
          </a:p>
          <a:p>
            <a:r>
              <a:rPr lang="en-US" dirty="0"/>
              <a:t>A1 first term of geometric sequence and r is common ratio. Plug in those terms</a:t>
            </a:r>
          </a:p>
          <a:p>
            <a:r>
              <a:rPr lang="en-US" dirty="0"/>
              <a:t>Geometric series being </a:t>
            </a:r>
            <a:r>
              <a:rPr lang="en-US" dirty="0" err="1"/>
              <a:t>ar</a:t>
            </a:r>
            <a:r>
              <a:rPr lang="en-US" dirty="0"/>
              <a:t> = </a:t>
            </a:r>
            <a:r>
              <a:rPr lang="en-US" dirty="0" err="1"/>
              <a:t>ar</a:t>
            </a:r>
            <a:r>
              <a:rPr lang="en-US" dirty="0"/>
              <a:t> + ar^2 + ar^3 … </a:t>
            </a:r>
            <a:r>
              <a:rPr lang="en-US" dirty="0">
                <a:sym typeface="Wingdings" panose="05000000000000000000" pitchFamily="2" charset="2"/>
              </a:rPr>
              <a:t> closed form (Finite # of terms) is a/(1-r) ; |r| &lt;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 4, 13, 40, 121, 364, 1093, 3280, 9841, 29524,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 through onboard example</a:t>
            </a:r>
          </a:p>
          <a:p>
            <a:r>
              <a:rPr lang="en-US" dirty="0"/>
              <a:t>The middle of the array.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100,000 elements in screen grab</a:t>
            </a:r>
          </a:p>
          <a:p>
            <a:r>
              <a:rPr lang="en-US" dirty="0"/>
              <a:t>1.613 ms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139.5 us</a:t>
            </a:r>
          </a:p>
          <a:p>
            <a:r>
              <a:rPr lang="en-US" dirty="0"/>
              <a:t>For typical case</a:t>
            </a:r>
          </a:p>
          <a:p>
            <a:r>
              <a:rPr lang="en-US" dirty="0"/>
              <a:t>Caching taking effect on last one, would need multiple runs w/ restart of IDE and maybe system.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MergeSort</a:t>
            </a:r>
            <a:r>
              <a:rPr lang="en-US" dirty="0"/>
              <a:t> could be nice as well. N log n for average/worst case complexity</a:t>
            </a:r>
          </a:p>
          <a:p>
            <a:r>
              <a:rPr lang="en-US" dirty="0"/>
              <a:t>Split into halves, work first half, work second half, merge by sorting two elements and then returning to higher </a:t>
            </a:r>
          </a:p>
          <a:p>
            <a:r>
              <a:rPr lang="en-US" dirty="0"/>
              <a:t>Copy before or after on merging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Making sourdough</a:t>
            </a:r>
          </a:p>
          <a:p>
            <a:r>
              <a:rPr lang="en-US" dirty="0"/>
              <a:t>To make sourdough you start with some sourdough from the last time</a:t>
            </a:r>
          </a:p>
          <a:p>
            <a:r>
              <a:rPr lang="en-US" dirty="0"/>
              <a:t>It uses itself to solve the problem of making some food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students this question?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want this program to keep calling the same routine over and over again…</a:t>
            </a:r>
          </a:p>
          <a:p>
            <a:r>
              <a:rPr lang="en-US" dirty="0"/>
              <a:t>We need to work our way down to the </a:t>
            </a:r>
            <a:r>
              <a:rPr lang="en-US" b="1" dirty="0"/>
              <a:t>base case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6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u="sng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3"/>
              </a:rPr>
              <a:t>Ouroboros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 ancient symbol depicting a serpent or dragon eating its own tail. Ah, here we have no base case that can be reached and a biological stack overflow will result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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eternal cyclic renewal or a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 tooltip="Reincarnation"/>
              </a:rPr>
              <a:t>cycle of life, death, and rebirth</a:t>
            </a:r>
            <a:endParaRPr lang="en-US" b="0" i="0" u="none" strike="noStrike" dirty="0">
              <a:solidFill>
                <a:srgbClr val="3366CC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MB vs 580 MB for 46</a:t>
            </a:r>
            <a:r>
              <a:rPr lang="en-US" baseline="30000" dirty="0"/>
              <a:t>th</a:t>
            </a:r>
            <a:r>
              <a:rPr lang="en-US" dirty="0"/>
              <a:t> Fibonacci number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if </a:t>
            </a:r>
            <a:r>
              <a:rPr lang="en-US" dirty="0"/>
              <a:t>(number &lt;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String </a:t>
            </a:r>
            <a:r>
              <a:rPr lang="en-US" dirty="0" err="1"/>
              <a:t>digitStr</a:t>
            </a:r>
            <a:r>
              <a:rPr lang="en-US" dirty="0"/>
              <a:t> = 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dirty="0" err="1"/>
              <a:t>digitStr</a:t>
            </a:r>
            <a:r>
              <a:rPr lang="en-US" dirty="0"/>
              <a:t>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else 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 </a:t>
            </a:r>
            <a:r>
              <a:rPr lang="en-US" i="1" dirty="0" err="1">
                <a:effectLst/>
              </a:rPr>
              <a:t>displayAsWords</a:t>
            </a:r>
            <a:r>
              <a:rPr lang="en-US" dirty="0"/>
              <a:t>(number /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 err="1"/>
              <a:t>System.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out</a:t>
            </a:r>
            <a:r>
              <a:rPr lang="en-US" dirty="0" err="1"/>
              <a:t>.print</a:t>
            </a:r>
            <a:r>
              <a:rPr lang="en-US" dirty="0"/>
              <a:t>(</a:t>
            </a:r>
            <a:r>
              <a:rPr lang="en-US" i="1" dirty="0" err="1">
                <a:effectLst/>
              </a:rPr>
              <a:t>getWordFromDigit</a:t>
            </a:r>
            <a:r>
              <a:rPr lang="en-US" dirty="0"/>
              <a:t>(number % </a:t>
            </a:r>
            <a:r>
              <a:rPr lang="en-US" dirty="0">
                <a:solidFill>
                  <a:srgbClr val="6897BB"/>
                </a:solidFill>
                <a:effectLst/>
              </a:rPr>
              <a:t>10</a:t>
            </a:r>
            <a:r>
              <a:rPr lang="en-US" dirty="0"/>
              <a:t>) + </a:t>
            </a:r>
            <a:r>
              <a:rPr lang="en-US" dirty="0">
                <a:solidFill>
                  <a:srgbClr val="6A8759"/>
                </a:solidFill>
                <a:effectLst/>
              </a:rPr>
              <a:t>" "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;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Lesson 11/6/2024</a:t>
            </a:r>
            <a:endParaRPr lang="en-US" dirty="0"/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21FB98AE-0575-402A-E26D-646B435F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4" y="477139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triangles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an upside-down equilateral triangle</a:t>
            </a:r>
          </a:p>
          <a:p>
            <a:r>
              <a:rPr lang="en-US" dirty="0"/>
              <a:t>“Remove” the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18 years in industry/consulting (primarily embedded and distributed computing)</a:t>
            </a:r>
          </a:p>
          <a:p>
            <a:r>
              <a:rPr lang="en-US" dirty="0"/>
              <a:t>Almost eight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22 years</a:t>
            </a:r>
          </a:p>
          <a:p>
            <a:r>
              <a:rPr lang="en-US" dirty="0"/>
              <a:t>Generation X dad with Generation Alpha daughter (6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nine-year-old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14591" r="26271" b="20438"/>
          <a:stretch/>
        </p:blipFill>
        <p:spPr>
          <a:xfrm>
            <a:off x="7377345" y="40544"/>
            <a:ext cx="4563120" cy="6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7472C8-F39A-0BE9-45E3-138E106B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 (w/no recursion)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2819</TotalTime>
  <Words>1839</Words>
  <Application>Microsoft Office PowerPoint</Application>
  <PresentationFormat>Widescreen</PresentationFormat>
  <Paragraphs>208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Calibri</vt:lpstr>
      <vt:lpstr>Courier</vt:lpstr>
      <vt:lpstr>Georgia</vt:lpstr>
      <vt:lpstr>HelveticaNeue-MediumCond</vt:lpstr>
      <vt:lpstr>inherit</vt:lpstr>
      <vt:lpstr>MathJax_Main</vt:lpstr>
      <vt:lpstr>MathJax_Math-italic</vt:lpstr>
      <vt:lpstr>Times New Roman</vt:lpstr>
      <vt:lpstr>Trebuchet MS</vt:lpstr>
      <vt:lpstr>Wingdings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Display Numbers As Words</vt:lpstr>
      <vt:lpstr>Display Numbers As Words Base Case</vt:lpstr>
      <vt:lpstr>Display Numbers As Words Reduction Step</vt:lpstr>
      <vt:lpstr>Fibonacci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Robbeloth</cp:lastModifiedBy>
  <cp:revision>87</cp:revision>
  <dcterms:created xsi:type="dcterms:W3CDTF">2023-02-18T17:19:09Z</dcterms:created>
  <dcterms:modified xsi:type="dcterms:W3CDTF">2025-01-21T00:12:20Z</dcterms:modified>
</cp:coreProperties>
</file>